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hSKvxqft7Tya2g0SiSNvW0ssVO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370679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6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2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pic>
          <p:nvPicPr>
            <p:cNvPr id="55" name="Google Shape;55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008248" y="4071300"/>
              <a:ext cx="1135752" cy="1072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"/>
            <p:cNvPicPr preferRelativeResize="0"/>
            <p:nvPr/>
          </p:nvPicPr>
          <p:blipFill rotWithShape="1">
            <a:blip r:embed="rId5">
              <a:alphaModFix/>
            </a:blip>
            <a:srcRect l="22803" t="22157" b="22017"/>
            <a:stretch/>
          </p:blipFill>
          <p:spPr>
            <a:xfrm>
              <a:off x="0" y="4522275"/>
              <a:ext cx="1527109" cy="6212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" name="Google Shape;58;p1"/>
            <p:cNvPicPr preferRelativeResize="0"/>
            <p:nvPr/>
          </p:nvPicPr>
          <p:blipFill rotWithShape="1">
            <a:blip r:embed="rId6">
              <a:alphaModFix/>
            </a:blip>
            <a:srcRect t="20070" r="20070"/>
            <a:stretch/>
          </p:blipFill>
          <p:spPr>
            <a:xfrm>
              <a:off x="5160720" y="3934"/>
              <a:ext cx="3983275" cy="24342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" name="Google Shape;59;p1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 rot="-5400027">
              <a:off x="-500200" y="1247735"/>
              <a:ext cx="2480150" cy="147973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" name="Google Shape;60;p1"/>
          <p:cNvSpPr txBox="1">
            <a:spLocks noGrp="1"/>
          </p:cNvSpPr>
          <p:nvPr>
            <p:ph type="body" idx="1"/>
          </p:nvPr>
        </p:nvSpPr>
        <p:spPr>
          <a:xfrm>
            <a:off x="2857501" y="2691581"/>
            <a:ext cx="5818909" cy="10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00000"/>
              </a:lnSpc>
              <a:buSzPts val="605"/>
              <a:buNone/>
            </a:pPr>
            <a:r>
              <a:rPr lang="ru" sz="1600" b="1" dirty="0">
                <a:solidFill>
                  <a:srgbClr val="1C4587"/>
                </a:solidFill>
              </a:rPr>
              <a:t>Результаты проекта в рамках деятельности городской базовой </a:t>
            </a:r>
            <a:r>
              <a:rPr lang="ru" sz="1600" b="1" dirty="0" smtClean="0">
                <a:solidFill>
                  <a:srgbClr val="1C4587"/>
                </a:solidFill>
              </a:rPr>
              <a:t>площадки</a:t>
            </a:r>
            <a:endParaRPr lang="ru" sz="1600" i="1" dirty="0" smtClean="0">
              <a:solidFill>
                <a:srgbClr val="1C4587"/>
              </a:solidFill>
            </a:endParaRPr>
          </a:p>
          <a:p>
            <a:pPr marL="0" lvl="0" indent="0">
              <a:lnSpc>
                <a:spcPct val="100000"/>
              </a:lnSpc>
              <a:buSzPts val="605"/>
              <a:buNone/>
            </a:pPr>
            <a:r>
              <a:rPr lang="ru-RU" sz="1600" b="1" dirty="0" smtClean="0">
                <a:solidFill>
                  <a:srgbClr val="1C4587"/>
                </a:solidFill>
              </a:rPr>
              <a:t>«Родительский </a:t>
            </a:r>
            <a:r>
              <a:rPr lang="ru-RU" sz="1600" b="1" dirty="0">
                <a:solidFill>
                  <a:srgbClr val="1C4587"/>
                </a:solidFill>
              </a:rPr>
              <a:t>клуб, как способ взаимодействия семьи и детского сада в контексте современного образования и воспитания. </a:t>
            </a:r>
          </a:p>
          <a:p>
            <a:pPr marL="0" lvl="0" indent="0">
              <a:lnSpc>
                <a:spcPct val="100000"/>
              </a:lnSpc>
              <a:buSzPts val="605"/>
              <a:buNone/>
            </a:pPr>
            <a:r>
              <a:rPr lang="ru-RU" sz="1600" b="1" dirty="0">
                <a:solidFill>
                  <a:srgbClr val="1C4587"/>
                </a:solidFill>
              </a:rPr>
              <a:t>Из опыта работы МБДОУ № </a:t>
            </a:r>
            <a:r>
              <a:rPr lang="ru-RU" sz="1600" b="1" dirty="0" smtClean="0">
                <a:solidFill>
                  <a:srgbClr val="1C4587"/>
                </a:solidFill>
              </a:rPr>
              <a:t>176. Нетрадиционные формы и методы»</a:t>
            </a:r>
            <a:endParaRPr lang="ru-RU" sz="1600" b="1" dirty="0">
              <a:solidFill>
                <a:srgbClr val="1C4587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595959"/>
              </a:buClr>
              <a:buSzPts val="605"/>
              <a:buNone/>
            </a:pPr>
            <a:r>
              <a:rPr lang="ru-RU" sz="1600" b="1" dirty="0" smtClean="0">
                <a:solidFill>
                  <a:srgbClr val="1C4587"/>
                </a:solidFill>
              </a:rPr>
              <a:t>                                                               МБДОУ № 176</a:t>
            </a:r>
            <a:endParaRPr lang="ru-RU" sz="1600" b="1" dirty="0">
              <a:solidFill>
                <a:srgbClr val="1C4587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endParaRPr sz="1170" b="1" dirty="0">
              <a:solidFill>
                <a:srgbClr val="1C4587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endParaRPr sz="1170" b="1" dirty="0">
              <a:solidFill>
                <a:srgbClr val="1C4587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r>
              <a:rPr lang="ru" sz="1170" b="1" dirty="0" smtClean="0">
                <a:solidFill>
                  <a:srgbClr val="1C4587"/>
                </a:solidFill>
              </a:rPr>
              <a:t>                                                                                                       </a:t>
            </a:r>
            <a:endParaRPr sz="1170" b="1" dirty="0">
              <a:solidFill>
                <a:srgbClr val="1C4587"/>
              </a:solidFill>
            </a:endParaRPr>
          </a:p>
        </p:txBody>
      </p:sp>
      <p:sp>
        <p:nvSpPr>
          <p:cNvPr id="61" name="Google Shape;61;p1"/>
          <p:cNvSpPr txBox="1">
            <a:spLocks noGrp="1"/>
          </p:cNvSpPr>
          <p:nvPr>
            <p:ph type="title"/>
          </p:nvPr>
        </p:nvSpPr>
        <p:spPr>
          <a:xfrm>
            <a:off x="6573175" y="187300"/>
            <a:ext cx="2014800" cy="8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sz="1300" b="1">
                <a:solidFill>
                  <a:schemeClr val="lt1"/>
                </a:solidFill>
              </a:rPr>
              <a:t>IV</a:t>
            </a:r>
            <a:r>
              <a:rPr lang="ru" sz="1000" b="1">
                <a:solidFill>
                  <a:schemeClr val="lt1"/>
                </a:solidFill>
              </a:rPr>
              <a:t> презентационная неделя</a:t>
            </a:r>
            <a:endParaRPr sz="200" b="1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800" b="1">
                <a:solidFill>
                  <a:schemeClr val="lt1"/>
                </a:solidFill>
              </a:rPr>
              <a:t>РАЗВИТИЕ РЕБЕНКА И ВЗРОСЛОГО В ДОШКОЛЬНОМ ОБРАЗОВАТЕЛЬНОМ ПРОСТРАНСТВЕ ГОРОДА КРАСНОЯРСКА</a:t>
            </a:r>
            <a:endParaRPr sz="800" b="1">
              <a:solidFill>
                <a:schemeClr val="lt1"/>
              </a:solidFill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2783400" y="2110050"/>
            <a:ext cx="35772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" sz="1800" b="1" i="1" u="none" strike="noStrike" cap="none">
                <a:solidFill>
                  <a:srgbClr val="E46715"/>
                </a:solidFill>
                <a:latin typeface="Arial"/>
                <a:ea typeface="Arial"/>
                <a:cs typeface="Arial"/>
                <a:sym typeface="Arial"/>
              </a:rPr>
              <a:t>ТЕМА ВЫСТУПЛЕНИЯ</a:t>
            </a:r>
            <a:endParaRPr sz="1800" b="1" i="1" u="none" strike="noStrike" cap="none">
              <a:solidFill>
                <a:srgbClr val="E4671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oogle Shape;67;p2"/>
          <p:cNvGrpSpPr/>
          <p:nvPr/>
        </p:nvGrpSpPr>
        <p:grpSpPr>
          <a:xfrm>
            <a:off x="0" y="0"/>
            <a:ext cx="9144000" cy="5376175"/>
            <a:chOff x="0" y="0"/>
            <a:chExt cx="9144000" cy="5376175"/>
          </a:xfrm>
        </p:grpSpPr>
        <p:pic>
          <p:nvPicPr>
            <p:cNvPr id="68" name="Google Shape;68;p2"/>
            <p:cNvPicPr preferRelativeResize="0"/>
            <p:nvPr/>
          </p:nvPicPr>
          <p:blipFill rotWithShape="1">
            <a:blip r:embed="rId3">
              <a:alphaModFix/>
            </a:blip>
            <a:srcRect t="-23795" b="16025"/>
            <a:stretch/>
          </p:blipFill>
          <p:spPr>
            <a:xfrm>
              <a:off x="0" y="3867225"/>
              <a:ext cx="9144000" cy="1508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9" name="Google Shape;69;p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0" y="0"/>
              <a:ext cx="9144000" cy="506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0" name="Google Shape;70;p2"/>
          <p:cNvSpPr txBox="1"/>
          <p:nvPr/>
        </p:nvSpPr>
        <p:spPr>
          <a:xfrm>
            <a:off x="233463" y="544750"/>
            <a:ext cx="3497023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ru" sz="2000" b="1" i="0" u="none" strike="noStrike" cap="none" dirty="0" smtClean="0">
                <a:solidFill>
                  <a:srgbClr val="EF8600"/>
                </a:solidFill>
                <a:latin typeface="Arial"/>
                <a:ea typeface="Arial"/>
                <a:cs typeface="Arial"/>
                <a:sym typeface="Arial"/>
              </a:rPr>
              <a:t>Актуальность </a:t>
            </a:r>
            <a:endParaRPr sz="2000" b="1" i="0" u="none" strike="noStrike" cap="none" dirty="0">
              <a:solidFill>
                <a:srgbClr val="EF86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"/>
          <p:cNvSpPr txBox="1"/>
          <p:nvPr/>
        </p:nvSpPr>
        <p:spPr>
          <a:xfrm>
            <a:off x="139957" y="940842"/>
            <a:ext cx="8585100" cy="4924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buSzPts val="1400"/>
            </a:pPr>
            <a:r>
              <a:rPr lang="ru-RU" i="1" dirty="0"/>
              <a:t>На современном этапе тема взаимодействия дошкольного учреждения и родителей воспитанников является особенно актуальной. Самая распространенная форма организации взаимодействия с родителями – родительское собрание. Одной из важных проблем  является низкая явка родителей на собрания и слабая заинтересованность отцов воспитанников в жизни и событиях детского сада. Нетрадиционная форма проведения </a:t>
            </a:r>
            <a:r>
              <a:rPr lang="ru-RU" i="1" dirty="0" smtClean="0"/>
              <a:t>родительских встреч </a:t>
            </a:r>
            <a:r>
              <a:rPr lang="ru-RU" i="1" dirty="0"/>
              <a:t>намного повышает </a:t>
            </a:r>
            <a:r>
              <a:rPr lang="ru-RU" i="1" dirty="0" smtClean="0"/>
              <a:t>интерес семьи к </a:t>
            </a:r>
            <a:r>
              <a:rPr lang="ru-RU" i="1" dirty="0"/>
              <a:t>проблемам и вопросам воспитания детей, во много крат увеличивает явку на собрания, активизирует родителей на </a:t>
            </a:r>
            <a:r>
              <a:rPr lang="ru-RU" i="1" dirty="0" smtClean="0"/>
              <a:t>решение задач, </a:t>
            </a:r>
            <a:r>
              <a:rPr lang="ru-RU" i="1" dirty="0"/>
              <a:t>связанных с  </a:t>
            </a:r>
            <a:r>
              <a:rPr lang="ru-RU" i="1" dirty="0" smtClean="0"/>
              <a:t>воспитанием и образованием. </a:t>
            </a:r>
            <a:r>
              <a:rPr lang="ru-RU" i="1" dirty="0"/>
              <a:t>Существует множество нетрадиционных интересных форм </a:t>
            </a:r>
            <a:r>
              <a:rPr lang="ru-RU" i="1" dirty="0" smtClean="0"/>
              <a:t>взаимодействия семьи и ДОУ, в </a:t>
            </a:r>
            <a:r>
              <a:rPr lang="ru-RU" i="1" dirty="0"/>
              <a:t>нашем детском саду наиболее эффективной оказалась </a:t>
            </a:r>
            <a:r>
              <a:rPr lang="ru-RU" i="1" dirty="0" smtClean="0"/>
              <a:t> </a:t>
            </a:r>
            <a:r>
              <a:rPr lang="ru-RU" i="1" dirty="0"/>
              <a:t>форма родительского </a:t>
            </a:r>
            <a:r>
              <a:rPr lang="ru-RU" i="1" dirty="0" smtClean="0"/>
              <a:t>клуба</a:t>
            </a:r>
            <a:r>
              <a:rPr lang="ru-RU" i="1" dirty="0"/>
              <a:t>.</a:t>
            </a:r>
            <a:r>
              <a:rPr lang="ru-RU" i="1" dirty="0" smtClean="0"/>
              <a:t> Так </a:t>
            </a:r>
            <a:r>
              <a:rPr lang="ru-RU" i="1" dirty="0"/>
              <a:t>в сентябре 2022 года творческой группой педагогов, во главе с педагогом-психологом, с целью вовлечения максимального количества родителей в </a:t>
            </a:r>
            <a:r>
              <a:rPr lang="ru-RU" i="1" dirty="0" err="1"/>
              <a:t>воспитательно</a:t>
            </a:r>
            <a:r>
              <a:rPr lang="ru-RU" i="1" dirty="0"/>
              <a:t>-образовательный процесс, был организован Родительский клуб МБДОУ № 176 - «Мы вместе». Мы предположили, что это будет объединение родителей и педагогов (по принципу добровольности и личной заинтересованности), которые сами будут определять частоту и тематику встреч, направленных на решение практических задач воспитания, образования, развития и укрепления здоровья детей. </a:t>
            </a:r>
          </a:p>
          <a:p>
            <a:pPr lvl="0">
              <a:buSzPts val="1400"/>
            </a:pPr>
            <a:endParaRPr lang="ru-RU" i="1" dirty="0" smtClean="0"/>
          </a:p>
          <a:p>
            <a:pPr lvl="0">
              <a:buSzPts val="1400"/>
            </a:pPr>
            <a:endParaRPr lang="ru-RU" i="1" dirty="0"/>
          </a:p>
          <a:p>
            <a:pPr lvl="0">
              <a:buSzPts val="1400"/>
            </a:pPr>
            <a:endParaRPr lang="ru-RU" i="1" dirty="0"/>
          </a:p>
          <a:p>
            <a:pPr lvl="0">
              <a:buSzPts val="1400"/>
            </a:pPr>
            <a:endParaRPr lang="ru-RU" sz="14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ts val="1400"/>
            </a:pPr>
            <a:endParaRPr lang="ru-RU" i="1" dirty="0" smtClean="0"/>
          </a:p>
          <a:p>
            <a:pPr lvl="0">
              <a:buSzPts val="1400"/>
            </a:pPr>
            <a:endParaRPr lang="ru-RU" sz="14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4"/>
          <p:cNvGrpSpPr/>
          <p:nvPr/>
        </p:nvGrpSpPr>
        <p:grpSpPr>
          <a:xfrm>
            <a:off x="0" y="0"/>
            <a:ext cx="9144000" cy="5376175"/>
            <a:chOff x="0" y="0"/>
            <a:chExt cx="9144000" cy="5376175"/>
          </a:xfrm>
        </p:grpSpPr>
        <p:pic>
          <p:nvPicPr>
            <p:cNvPr id="77" name="Google Shape;77;p4"/>
            <p:cNvPicPr preferRelativeResize="0"/>
            <p:nvPr/>
          </p:nvPicPr>
          <p:blipFill rotWithShape="1">
            <a:blip r:embed="rId3">
              <a:alphaModFix/>
            </a:blip>
            <a:srcRect t="-23795" b="16025"/>
            <a:stretch/>
          </p:blipFill>
          <p:spPr>
            <a:xfrm>
              <a:off x="0" y="3867225"/>
              <a:ext cx="9144000" cy="1508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8" name="Google Shape;78;p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0" y="0"/>
              <a:ext cx="9144000" cy="506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9" name="Google Shape;79;p4"/>
          <p:cNvSpPr txBox="1"/>
          <p:nvPr/>
        </p:nvSpPr>
        <p:spPr>
          <a:xfrm>
            <a:off x="233463" y="544750"/>
            <a:ext cx="881701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ru-RU" sz="1800" i="1" u="sng" dirty="0">
                <a:latin typeface="+mn-lt"/>
                <a:cs typeface="Times New Roman" panose="02020603050405020304" pitchFamily="18" charset="0"/>
              </a:rPr>
              <a:t>Цель:</a:t>
            </a:r>
            <a:r>
              <a:rPr lang="ru-RU" sz="1800" dirty="0">
                <a:latin typeface="+mn-lt"/>
                <a:ea typeface="Calibri" panose="020F0502020204030204" pitchFamily="34" charset="0"/>
              </a:rPr>
              <a:t> вовлечь максимальное количество родителей в воспитательный процесс, через нестандартные практики  </a:t>
            </a:r>
            <a:r>
              <a:rPr lang="ru-RU" sz="1800" dirty="0" smtClean="0">
                <a:latin typeface="+mn-lt"/>
                <a:ea typeface="Calibri" panose="020F0502020204030204" pitchFamily="34" charset="0"/>
              </a:rPr>
              <a:t>взаимодействия семьи и детского сада.</a:t>
            </a:r>
            <a:endParaRPr lang="ru-RU" sz="1800" dirty="0">
              <a:latin typeface="+mn-lt"/>
              <a:ea typeface="Calibri" panose="020F0502020204030204" pitchFamily="34" charset="0"/>
            </a:endParaRPr>
          </a:p>
        </p:txBody>
      </p:sp>
      <p:sp>
        <p:nvSpPr>
          <p:cNvPr id="80" name="Google Shape;80;p4"/>
          <p:cNvSpPr txBox="1"/>
          <p:nvPr/>
        </p:nvSpPr>
        <p:spPr>
          <a:xfrm>
            <a:off x="233462" y="1322614"/>
            <a:ext cx="8817019" cy="2554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buSzPts val="1400"/>
            </a:pPr>
            <a:r>
              <a:rPr lang="ru-RU" i="1" u="sng" dirty="0"/>
              <a:t>Задачи: </a:t>
            </a:r>
          </a:p>
          <a:p>
            <a:pPr marL="285750" lvl="0" indent="-285750">
              <a:buSzPts val="1400"/>
              <a:buFont typeface="Wingdings" panose="05000000000000000000" pitchFamily="2" charset="2"/>
              <a:buChar char="§"/>
            </a:pPr>
            <a:r>
              <a:rPr lang="ru-RU" i="1" dirty="0"/>
              <a:t>помочь семье осознать и принять ответственность за воспитание  моральных и нравственных качеств своих детей; </a:t>
            </a:r>
          </a:p>
          <a:p>
            <a:pPr marL="285750" lvl="0" indent="-285750">
              <a:buSzPts val="1400"/>
              <a:buFont typeface="Wingdings" panose="05000000000000000000" pitchFamily="2" charset="2"/>
              <a:buChar char="§"/>
            </a:pPr>
            <a:r>
              <a:rPr lang="ru-RU" i="1" dirty="0"/>
              <a:t>формировать и воспитывать патриотические, личностные, семейные ценности у всех участников образовательного процесса ДОУ;</a:t>
            </a:r>
          </a:p>
          <a:p>
            <a:pPr marL="285750" lvl="0" indent="-285750">
              <a:buSzPts val="1400"/>
              <a:buFont typeface="Wingdings" panose="05000000000000000000" pitchFamily="2" charset="2"/>
              <a:buChar char="§"/>
            </a:pPr>
            <a:r>
              <a:rPr lang="ru-RU" i="1" dirty="0"/>
              <a:t>выстраивать интересные, запоминающиеся формы, сценариев родительских собраний с использованием методов и приёмов, активизирующих внимание родителей, способствующих более лёгкому усвоению и пониманию сути тематики бесед;</a:t>
            </a:r>
          </a:p>
          <a:p>
            <a:pPr marL="285750" lvl="0" indent="-285750">
              <a:buSzPts val="1400"/>
              <a:buFont typeface="Wingdings" panose="05000000000000000000" pitchFamily="2" charset="2"/>
              <a:buChar char="§"/>
            </a:pPr>
            <a:r>
              <a:rPr lang="ru-RU" i="1" dirty="0"/>
              <a:t>повышать интерес родителей воспитанников ДОУ к проблемам и вопросам воспитания детей, формированию их морально-этических качеств;</a:t>
            </a:r>
          </a:p>
          <a:p>
            <a:pPr marL="285750" lvl="0" indent="-285750">
              <a:buSzPts val="1400"/>
              <a:buFont typeface="Wingdings" panose="05000000000000000000" pitchFamily="2" charset="2"/>
              <a:buChar char="§"/>
            </a:pPr>
            <a:r>
              <a:rPr lang="ru-RU" i="1" dirty="0"/>
              <a:t>создавать особый настрой на добрый лад, открытый и деловой разговор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6"/>
          <p:cNvGrpSpPr/>
          <p:nvPr/>
        </p:nvGrpSpPr>
        <p:grpSpPr>
          <a:xfrm>
            <a:off x="0" y="0"/>
            <a:ext cx="9144000" cy="5376175"/>
            <a:chOff x="0" y="0"/>
            <a:chExt cx="9144000" cy="5376175"/>
          </a:xfrm>
        </p:grpSpPr>
        <p:pic>
          <p:nvPicPr>
            <p:cNvPr id="86" name="Google Shape;86;p6"/>
            <p:cNvPicPr preferRelativeResize="0"/>
            <p:nvPr/>
          </p:nvPicPr>
          <p:blipFill rotWithShape="1">
            <a:blip r:embed="rId3">
              <a:alphaModFix/>
            </a:blip>
            <a:srcRect t="-23795" b="16025"/>
            <a:stretch/>
          </p:blipFill>
          <p:spPr>
            <a:xfrm>
              <a:off x="0" y="3867225"/>
              <a:ext cx="9144000" cy="1508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7" name="Google Shape;87;p6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0" y="0"/>
              <a:ext cx="9144000" cy="506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8" name="Google Shape;88;p6"/>
          <p:cNvSpPr txBox="1"/>
          <p:nvPr/>
        </p:nvSpPr>
        <p:spPr>
          <a:xfrm>
            <a:off x="135081" y="486960"/>
            <a:ext cx="8842664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ru-RU" dirty="0" smtClean="0"/>
              <a:t>Родительский клуб «Мы вместе» работает по трем направлениям:</a:t>
            </a:r>
            <a:r>
              <a:rPr lang="ru-RU" dirty="0"/>
              <a:t> </a:t>
            </a:r>
            <a:r>
              <a:rPr lang="ru-RU" dirty="0" smtClean="0"/>
              <a:t>научно-практическое просвещение, </a:t>
            </a:r>
            <a:r>
              <a:rPr lang="ru-RU" dirty="0"/>
              <a:t>психолого-педагогическое просвещение, нетрадиционная форма проведения общих родительских </a:t>
            </a:r>
            <a:r>
              <a:rPr lang="ru-RU" dirty="0" smtClean="0"/>
              <a:t>собраний.</a:t>
            </a:r>
            <a:endParaRPr lang="ru-RU" dirty="0"/>
          </a:p>
        </p:txBody>
      </p:sp>
      <p:sp>
        <p:nvSpPr>
          <p:cNvPr id="89" name="Google Shape;89;p6"/>
          <p:cNvSpPr txBox="1"/>
          <p:nvPr/>
        </p:nvSpPr>
        <p:spPr>
          <a:xfrm>
            <a:off x="0" y="1165971"/>
            <a:ext cx="9029700" cy="6217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i="1" dirty="0" smtClean="0"/>
              <a:t>По первому направлению были проведены следующие мероприятия:</a:t>
            </a:r>
          </a:p>
          <a:p>
            <a:pPr lvl="0">
              <a:buSzPts val="1400"/>
            </a:pPr>
            <a:r>
              <a:rPr lang="ru" i="1" dirty="0" smtClean="0"/>
              <a:t>1. Обзорный семинар </a:t>
            </a:r>
            <a:r>
              <a:rPr lang="ru-RU" i="1" dirty="0" smtClean="0"/>
              <a:t>«</a:t>
            </a:r>
            <a:r>
              <a:rPr lang="ru-RU" i="1" dirty="0"/>
              <a:t>Родительский клуб, как способ взаимодействия семьи и детского сада в контексте современного образования и воспитания. </a:t>
            </a:r>
          </a:p>
          <a:p>
            <a:pPr lvl="0">
              <a:buSzPts val="1400"/>
            </a:pPr>
            <a:r>
              <a:rPr lang="ru-RU" i="1" dirty="0"/>
              <a:t>Из опыта работы МБДОУ № 176. Нетрадиционные формы и методы</a:t>
            </a:r>
            <a:r>
              <a:rPr lang="ru-RU" i="1" dirty="0" smtClean="0"/>
              <a:t>»</a:t>
            </a:r>
          </a:p>
          <a:p>
            <a:pPr lvl="0">
              <a:buSzPts val="1400"/>
            </a:pPr>
            <a:r>
              <a:rPr lang="ru-RU" i="1" dirty="0" smtClean="0"/>
              <a:t>2. Семинар для родителей «Хочу понять своего ребенка» ведущий доктор </a:t>
            </a:r>
            <a:r>
              <a:rPr lang="ru-RU" i="1" dirty="0" err="1" smtClean="0"/>
              <a:t>п.н</a:t>
            </a:r>
            <a:r>
              <a:rPr lang="ru-RU" i="1" dirty="0" smtClean="0"/>
              <a:t>., профессор, </a:t>
            </a:r>
            <a:r>
              <a:rPr lang="ru-RU" i="1" dirty="0" err="1" smtClean="0"/>
              <a:t>зав.каф</a:t>
            </a:r>
            <a:r>
              <a:rPr lang="ru-RU" i="1" dirty="0" smtClean="0"/>
              <a:t>. </a:t>
            </a:r>
            <a:r>
              <a:rPr lang="ru-RU" i="1" dirty="0"/>
              <a:t>с</a:t>
            </a:r>
            <a:r>
              <a:rPr lang="ru-RU" i="1" dirty="0" smtClean="0"/>
              <a:t>пециальной психологии КГПУ им. Астафьева </a:t>
            </a:r>
            <a:r>
              <a:rPr lang="ru-RU" i="1" dirty="0" err="1" smtClean="0"/>
              <a:t>Черенева</a:t>
            </a:r>
            <a:r>
              <a:rPr lang="ru-RU" i="1" dirty="0" smtClean="0"/>
              <a:t> Е.А.</a:t>
            </a:r>
          </a:p>
          <a:p>
            <a:pPr lvl="0">
              <a:buSzPts val="1400"/>
            </a:pPr>
            <a:r>
              <a:rPr lang="ru-RU" i="1" dirty="0" smtClean="0"/>
              <a:t>3. Семинар «Воспитание толерантности у дошкольников к детям с ОВЗ»</a:t>
            </a:r>
          </a:p>
          <a:p>
            <a:pPr lvl="0">
              <a:buSzPts val="1400"/>
            </a:pPr>
            <a:r>
              <a:rPr lang="ru-RU" i="1" dirty="0" smtClean="0"/>
              <a:t>Второе </a:t>
            </a:r>
            <a:r>
              <a:rPr lang="ru-RU" i="1" dirty="0" smtClean="0"/>
              <a:t>направление –психолого-педагогическое сопровождение:</a:t>
            </a:r>
          </a:p>
          <a:p>
            <a:pPr lvl="0">
              <a:buSzPts val="1400"/>
            </a:pPr>
            <a:r>
              <a:rPr lang="ru-RU" i="1" dirty="0" smtClean="0"/>
              <a:t>1. Проведено </a:t>
            </a:r>
            <a:r>
              <a:rPr lang="ru-RU" b="1" i="1" dirty="0" smtClean="0"/>
              <a:t>четыре </a:t>
            </a:r>
            <a:r>
              <a:rPr lang="ru-RU" i="1" dirty="0" smtClean="0"/>
              <a:t>совместных с детьми и родителями занятия </a:t>
            </a:r>
            <a:r>
              <a:rPr lang="ru-RU" i="1" dirty="0" smtClean="0"/>
              <a:t>«Метод замещающего онтогенеза. Профилактика и коррекция нарушения развития»</a:t>
            </a:r>
          </a:p>
          <a:p>
            <a:pPr lvl="0">
              <a:buSzPts val="1400"/>
            </a:pPr>
            <a:r>
              <a:rPr lang="ru-RU" i="1" dirty="0" smtClean="0"/>
              <a:t>2. Детско-родительский тренинг «Играем вместе»</a:t>
            </a:r>
          </a:p>
          <a:p>
            <a:pPr lvl="0">
              <a:buSzPts val="1400"/>
            </a:pPr>
            <a:r>
              <a:rPr lang="ru-RU" i="1" dirty="0" smtClean="0"/>
              <a:t>Третье направление-нетрадиционная форма проведения общих родительских собраний:</a:t>
            </a:r>
          </a:p>
          <a:p>
            <a:pPr lvl="0">
              <a:buSzPts val="1400"/>
            </a:pPr>
            <a:r>
              <a:rPr lang="ru-RU" b="1" i="1" dirty="0" smtClean="0"/>
              <a:t>1</a:t>
            </a:r>
            <a:r>
              <a:rPr lang="ru-RU" b="1" i="1" dirty="0" smtClean="0"/>
              <a:t>. Общее родительское собрание в театрализованной форме «Семейные стили воспитания»</a:t>
            </a:r>
          </a:p>
          <a:p>
            <a:pPr lvl="0">
              <a:buSzPts val="1400"/>
            </a:pPr>
            <a:r>
              <a:rPr lang="ru-RU" b="1" i="1" dirty="0"/>
              <a:t>2</a:t>
            </a:r>
            <a:r>
              <a:rPr lang="ru-RU" b="1" i="1" dirty="0" smtClean="0"/>
              <a:t>. Общее </a:t>
            </a:r>
            <a:r>
              <a:rPr lang="ru-RU" b="1" i="1" dirty="0"/>
              <a:t>родительское собрание в театрализованной </a:t>
            </a:r>
            <a:r>
              <a:rPr lang="ru-RU" b="1" i="1" dirty="0" smtClean="0"/>
              <a:t>форме «Детский сад-мой второй дом»</a:t>
            </a:r>
          </a:p>
          <a:p>
            <a:pPr lvl="0">
              <a:buSzPts val="1400"/>
            </a:pPr>
            <a:r>
              <a:rPr lang="ru-RU" b="1" i="1" dirty="0" smtClean="0"/>
              <a:t>3. Выезд в МБДОУ №59 с </a:t>
            </a:r>
            <a:r>
              <a:rPr lang="ru-RU" b="1" i="1" dirty="0"/>
              <a:t>семинаром «Родительский клуб, как способ взаимодействия семьи и детского сада в контексте современного образования и воспитания. </a:t>
            </a:r>
          </a:p>
          <a:p>
            <a:pPr lvl="0">
              <a:buSzPts val="1400"/>
            </a:pPr>
            <a:r>
              <a:rPr lang="ru-RU" b="1" i="1" dirty="0"/>
              <a:t>Из опыта работы МБДОУ № 176. Нетрадиционные формы и методы»</a:t>
            </a:r>
          </a:p>
          <a:p>
            <a:pPr lvl="0">
              <a:buSzPts val="1400"/>
            </a:pPr>
            <a:endParaRPr lang="ru-RU" b="1" i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ru" i="1" dirty="0" smtClean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ru" i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ru" i="1" dirty="0" smtClean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ru" i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ru" i="1" dirty="0" smtClean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ru" i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ru" i="1" dirty="0" smtClean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ru" i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ru" i="1" dirty="0" smtClean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ru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oogle Shape;94;p11"/>
          <p:cNvGrpSpPr/>
          <p:nvPr/>
        </p:nvGrpSpPr>
        <p:grpSpPr>
          <a:xfrm>
            <a:off x="0" y="0"/>
            <a:ext cx="9144000" cy="5376175"/>
            <a:chOff x="0" y="0"/>
            <a:chExt cx="9144000" cy="5376175"/>
          </a:xfrm>
        </p:grpSpPr>
        <p:pic>
          <p:nvPicPr>
            <p:cNvPr id="95" name="Google Shape;95;p11"/>
            <p:cNvPicPr preferRelativeResize="0"/>
            <p:nvPr/>
          </p:nvPicPr>
          <p:blipFill rotWithShape="1">
            <a:blip r:embed="rId3">
              <a:alphaModFix/>
            </a:blip>
            <a:srcRect t="-23795" b="16025"/>
            <a:stretch/>
          </p:blipFill>
          <p:spPr>
            <a:xfrm>
              <a:off x="0" y="3867225"/>
              <a:ext cx="9144000" cy="1508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" name="Google Shape;96;p1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0" y="0"/>
              <a:ext cx="9144000" cy="506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0" y="533742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4. Проведение семинара по итогам работы ГБП</a:t>
            </a:r>
            <a:r>
              <a:rPr lang="ru-RU" dirty="0" smtClean="0"/>
              <a:t>.</a:t>
            </a:r>
          </a:p>
          <a:p>
            <a:r>
              <a:rPr lang="ru-RU" dirty="0"/>
              <a:t> </a:t>
            </a:r>
            <a:r>
              <a:rPr lang="ru-RU" dirty="0" smtClean="0"/>
              <a:t>    На мероприятиях присутствовали воспитатели, специалисты сопровождения из ДОУ : 165</a:t>
            </a:r>
            <a:r>
              <a:rPr lang="ru-RU" dirty="0" smtClean="0"/>
              <a:t>, </a:t>
            </a:r>
            <a:r>
              <a:rPr lang="ru-RU" dirty="0" smtClean="0"/>
              <a:t>95, 65, 120, 136, 16, 1, 194, 4 из г. Сосновоборск. Всего посетили мероприятия педагоги в количестве 46 человек.</a:t>
            </a:r>
          </a:p>
          <a:p>
            <a:r>
              <a:rPr lang="ru-RU" dirty="0" smtClean="0"/>
              <a:t>      Работа ГБП была востребована, интересна, актуальна.</a:t>
            </a:r>
          </a:p>
          <a:p>
            <a:r>
              <a:rPr lang="ru-RU" dirty="0"/>
              <a:t>Родительские клубы в практике детских садов существуют давно. Но при этом с полной уверенностью можно говорить, что это современная и актуальная форма взаимодействия с родителями дошкольников. Она соответствует требованиям к организации дошкольного образования, заложенным в ФГОС ДО, ФОП ДО и ФАОП ДО, а главное открывает множество возможностей для оказания поддержки семей, повышение компетентности родителей в вопросах развития, образования и воспитания детей, повышает интерес семьи к просветительским мероприятиям </a:t>
            </a:r>
            <a:r>
              <a:rPr lang="ru-RU" dirty="0" smtClean="0"/>
              <a:t>ДОУ.</a:t>
            </a:r>
          </a:p>
          <a:p>
            <a:r>
              <a:rPr lang="ru-RU" dirty="0" smtClean="0"/>
              <a:t>Опыт работы ГБП был представлен: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Выезд ГБП в </a:t>
            </a:r>
            <a:r>
              <a:rPr lang="ru-RU" b="1" dirty="0"/>
              <a:t>МБДОУ №59 с семинаром «Родительский клуб, как способ взаимодействия семьи и детского сада в контексте современного образования и воспитания. </a:t>
            </a:r>
            <a:r>
              <a:rPr lang="ru-RU" b="1" dirty="0" smtClean="0"/>
              <a:t>Из </a:t>
            </a:r>
            <a:r>
              <a:rPr lang="ru-RU" b="1" dirty="0"/>
              <a:t>опыта работы МБДОУ № 176. Нетрадиционные формы и методы</a:t>
            </a:r>
            <a:r>
              <a:rPr lang="ru-RU" b="1" dirty="0" smtClean="0"/>
              <a:t>».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Участие</a:t>
            </a:r>
            <a:r>
              <a:rPr lang="ru-RU" b="1" dirty="0"/>
              <a:t>, тиражирование </a:t>
            </a:r>
            <a:r>
              <a:rPr lang="ru-RU" b="1" dirty="0" smtClean="0"/>
              <a:t>опыта в </a:t>
            </a:r>
            <a:r>
              <a:rPr lang="en-US" b="1" dirty="0" smtClean="0"/>
              <a:t>XXVI </a:t>
            </a:r>
            <a:r>
              <a:rPr lang="ru-RU" b="1" dirty="0" smtClean="0"/>
              <a:t>Международной научно-практической конференции им. Проф. В.К. Ковалевского «Психология и педагогика детства: обеспечение психологического здоровья детей и взрослых» 29-30 марта 2024г.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Участие, тиражирование опыта в </a:t>
            </a:r>
            <a:r>
              <a:rPr lang="en-US" b="1" dirty="0" smtClean="0"/>
              <a:t>VIII</a:t>
            </a:r>
            <a:r>
              <a:rPr lang="ru-RU" b="1" dirty="0" smtClean="0"/>
              <a:t> городской ярмарке психолого-педагогических практик.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Публикация статьи в научно-практическом сборнике КГПУ им. Астафьева «Психологическое благополучие семьи. Гармонизация детско-родительских отношений» </a:t>
            </a:r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13"/>
          <p:cNvGrpSpPr/>
          <p:nvPr/>
        </p:nvGrpSpPr>
        <p:grpSpPr>
          <a:xfrm>
            <a:off x="0" y="0"/>
            <a:ext cx="9144000" cy="5376175"/>
            <a:chOff x="0" y="0"/>
            <a:chExt cx="9144000" cy="5376175"/>
          </a:xfrm>
        </p:grpSpPr>
        <p:pic>
          <p:nvPicPr>
            <p:cNvPr id="104" name="Google Shape;104;p13"/>
            <p:cNvPicPr preferRelativeResize="0"/>
            <p:nvPr/>
          </p:nvPicPr>
          <p:blipFill rotWithShape="1">
            <a:blip r:embed="rId3">
              <a:alphaModFix/>
            </a:blip>
            <a:srcRect t="-23795" b="16025"/>
            <a:stretch/>
          </p:blipFill>
          <p:spPr>
            <a:xfrm>
              <a:off x="0" y="3867225"/>
              <a:ext cx="9144000" cy="1508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5" name="Google Shape;105;p1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0" y="0"/>
              <a:ext cx="9144000" cy="506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7" name="Google Shape;107;p13"/>
          <p:cNvSpPr txBox="1"/>
          <p:nvPr/>
        </p:nvSpPr>
        <p:spPr>
          <a:xfrm>
            <a:off x="0" y="551774"/>
            <a:ext cx="9029700" cy="3046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buSzPts val="1400"/>
            </a:pPr>
            <a:r>
              <a:rPr lang="ru-RU" sz="1400" b="0" i="1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 настоящее время в нашем детском саду </a:t>
            </a:r>
            <a:r>
              <a:rPr lang="ru-RU" i="1" dirty="0"/>
              <a:t>реализуется </a:t>
            </a:r>
            <a:r>
              <a:rPr lang="ru-RU" i="1" dirty="0" smtClean="0"/>
              <a:t>проект по воспитанию толерантного отношения дошкольников к детям с ограниченными возможностями здоровья </a:t>
            </a:r>
            <a:r>
              <a:rPr lang="ru-RU" sz="1600" b="1" i="1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«Добрые соседи»</a:t>
            </a:r>
          </a:p>
          <a:p>
            <a:pPr algn="just"/>
            <a:r>
              <a:rPr lang="ru-RU" sz="1600" i="1" dirty="0" smtClean="0">
                <a:latin typeface="Times New Roman"/>
                <a:ea typeface="Calibri"/>
                <a:cs typeface="Times New Roman"/>
              </a:rPr>
              <a:t>     </a:t>
            </a:r>
            <a:r>
              <a:rPr lang="ru-RU" sz="1600" i="1" u="sng" dirty="0" smtClean="0">
                <a:latin typeface="Times New Roman"/>
                <a:ea typeface="Calibri"/>
                <a:cs typeface="Times New Roman"/>
              </a:rPr>
              <a:t>Основной </a:t>
            </a:r>
            <a:r>
              <a:rPr lang="ru-RU" sz="1600" i="1" u="sng" dirty="0">
                <a:latin typeface="Times New Roman"/>
                <a:ea typeface="Calibri"/>
                <a:cs typeface="Times New Roman"/>
              </a:rPr>
              <a:t>задачей </a:t>
            </a:r>
            <a:r>
              <a:rPr lang="ru-RU" sz="1600" i="1" dirty="0" smtClean="0">
                <a:latin typeface="Times New Roman"/>
                <a:ea typeface="Calibri"/>
                <a:cs typeface="Times New Roman"/>
              </a:rPr>
              <a:t>проекта является </a:t>
            </a:r>
            <a:r>
              <a:rPr lang="ru-RU" sz="1600" i="1" dirty="0">
                <a:latin typeface="Times New Roman"/>
                <a:ea typeface="Calibri"/>
                <a:cs typeface="Times New Roman"/>
              </a:rPr>
              <a:t>выпуск воспитанников не только получивших знания, навыки и умения, но и людей, обладающих толерантностью в качестве основы нравственного развития и своей социальной позиции</a:t>
            </a:r>
            <a:r>
              <a:rPr lang="ru-RU" sz="1600" i="1" dirty="0" smtClean="0">
                <a:latin typeface="Times New Roman"/>
                <a:ea typeface="Calibri"/>
                <a:cs typeface="Times New Roman"/>
              </a:rPr>
              <a:t>. А </a:t>
            </a:r>
            <a:r>
              <a:rPr lang="ru-RU" sz="1600" i="1" dirty="0">
                <a:latin typeface="Times New Roman"/>
                <a:ea typeface="Calibri"/>
                <a:cs typeface="Times New Roman"/>
              </a:rPr>
              <a:t>так как семья является неоспоримым примером и авторитетом для ребенка, значение семьи в воспитании, формировании нравственности, общечеловеческих качеств, сознания и поведения является первым и главным. </a:t>
            </a:r>
            <a:endParaRPr lang="ru-RU" sz="1600" i="1" dirty="0" smtClean="0">
              <a:latin typeface="Times New Roman"/>
              <a:ea typeface="Calibri"/>
              <a:cs typeface="Times New Roman"/>
            </a:endParaRPr>
          </a:p>
          <a:p>
            <a:pPr lvl="0">
              <a:buSzPts val="1400"/>
            </a:pPr>
            <a:r>
              <a:rPr lang="ru-RU" sz="16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i="1" dirty="0" smtClean="0">
                <a:latin typeface="Times New Roman"/>
                <a:ea typeface="Calibri"/>
                <a:cs typeface="Times New Roman"/>
              </a:rPr>
              <a:t>     Используя наш опыт работы и взаимодействия с семьей, в следующем году ставим для себя целью включение  родителей в проект </a:t>
            </a:r>
            <a:r>
              <a:rPr lang="ru-RU" sz="1600" b="1" i="1" dirty="0"/>
              <a:t>«Добрые соседи</a:t>
            </a:r>
            <a:r>
              <a:rPr lang="ru-RU" sz="1600" b="1" i="1" dirty="0" smtClean="0"/>
              <a:t>». </a:t>
            </a:r>
            <a:r>
              <a:rPr lang="ru-RU" i="1" dirty="0" smtClean="0"/>
              <a:t>А это тема другой </a:t>
            </a:r>
            <a:r>
              <a:rPr lang="ru-RU" i="1" smtClean="0"/>
              <a:t>базовой площадки….</a:t>
            </a:r>
            <a:endParaRPr lang="ru-RU" b="1" i="1" dirty="0"/>
          </a:p>
          <a:p>
            <a:pPr algn="just"/>
            <a:endParaRPr lang="ru-RU" sz="1600" i="1" dirty="0">
              <a:latin typeface="Times New Roman"/>
              <a:ea typeface="Calibri"/>
              <a:cs typeface="Times New Roman"/>
            </a:endParaRPr>
          </a:p>
          <a:p>
            <a:pPr algn="just"/>
            <a:endParaRPr lang="ru-RU" sz="1200" i="1" dirty="0">
              <a:latin typeface="Calibri"/>
              <a:ea typeface="Calibri"/>
              <a:cs typeface="Times New Roman"/>
            </a:endParaRPr>
          </a:p>
          <a:p>
            <a:pPr lvl="0">
              <a:buSzPts val="1400"/>
            </a:pPr>
            <a:endParaRPr sz="16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932</Words>
  <Application>Microsoft Office PowerPoint</Application>
  <PresentationFormat>Экран (16:9)</PresentationFormat>
  <Paragraphs>72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Simple Light</vt:lpstr>
      <vt:lpstr>IV презентационная неделя РАЗВИТИЕ РЕБЕНКА И ВЗРОСЛОГО В ДОШКОЛЬНОМ ОБРАЗОВАТЕЛЬНОМ ПРОСТРАНСТВЕ ГОРОДА КРАСНОЯРСКА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 презентационная неделя РАЗВИТИЕ РЕБЕНКА И ВЗРОСЛОГО В ДОШКОЛЬНОМ ОБРАЗОВАТЕЛЬНОМ ПРОСТРАНСТВЕ ГОРОДА КРАСНОЯРСКА</dc:title>
  <dc:creator>ДС176</dc:creator>
  <cp:lastModifiedBy>ДС176</cp:lastModifiedBy>
  <cp:revision>21</cp:revision>
  <dcterms:modified xsi:type="dcterms:W3CDTF">2024-05-16T07:59:55Z</dcterms:modified>
</cp:coreProperties>
</file>